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3"/>
  </p:handoutMasterIdLst>
  <p:sldIdLst>
    <p:sldId id="5300063" r:id="rId3"/>
    <p:sldId id="283" r:id="rId5"/>
    <p:sldId id="5300274" r:id="rId6"/>
    <p:sldId id="5300278" r:id="rId7"/>
    <p:sldId id="5300289" r:id="rId8"/>
    <p:sldId id="5300294" r:id="rId9"/>
    <p:sldId id="5300308" r:id="rId10"/>
    <p:sldId id="5300287" r:id="rId11"/>
    <p:sldId id="263" r:id="rId12"/>
  </p:sldIdLst>
  <p:sldSz cx="12192000" cy="6858000"/>
  <p:notesSz cx="6858000" cy="9144000"/>
  <p:custDataLst>
    <p:tags r:id="rId18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庞门正道标题体" panose="02010600030101010101" charset="-122"/>
        <a:ea typeface="庞门正道标题体" panose="02010600030101010101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7B7C8F2F-28A8-4F0D-BB90-EFD621367D46}">
          <p14:sldIdLst>
            <p14:sldId id="5300063"/>
            <p14:sldId id="283"/>
            <p14:sldId id="5300274"/>
            <p14:sldId id="5300278"/>
            <p14:sldId id="5300289"/>
            <p14:sldId id="5300294"/>
            <p14:sldId id="5300308"/>
            <p14:sldId id="5300287"/>
            <p14:sldId id="263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U JUN" initials="W" lastIdx="1" clrIdx="0"/>
  <p:cmAuthor id="2" name="Administra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FF"/>
    <a:srgbClr val="F505DC"/>
    <a:srgbClr val="EFFAFB"/>
    <a:srgbClr val="FFFFFF"/>
    <a:srgbClr val="00CC00"/>
    <a:srgbClr val="8F9887"/>
    <a:srgbClr val="DFF5F7"/>
    <a:srgbClr val="1FA3DB"/>
    <a:srgbClr val="2B7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18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84" y="56"/>
      </p:cViewPr>
      <p:guideLst>
        <p:guide orient="horz" pos="2348"/>
        <p:guide pos="289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gs" Target="tags/tag9.xml"/><Relationship Id="rId17" Type="http://schemas.openxmlformats.org/officeDocument/2006/relationships/commentAuthors" Target="commentAuthors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C22A66B-5173-47EE-A383-D7B5EAEB688E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solidFill>
                  <a:srgbClr val="898989"/>
                </a:solidFill>
                <a:ea typeface="宋体" panose="02010600030101010101" pitchFamily="2" charset="-122"/>
              </a:rPr>
            </a:fld>
            <a:endParaRPr lang="zh-CN" altLang="en-US" sz="1200" dirty="0">
              <a:solidFill>
                <a:srgbClr val="898989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等线" panose="02010600030101010101" pitchFamily="2" charset="-122"/>
                <a:ea typeface="等线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007974-EE29-470D-B376-D891C010359C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19460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389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latin typeface="等线" panose="02010600030101010101" pitchFamily="2" charset="-122"/>
                <a:ea typeface="等线" panose="02010600030101010101" pitchFamily="2" charset="-122"/>
              </a:rPr>
            </a:fld>
            <a:endParaRPr lang="zh-CN" altLang="en-US" sz="1200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253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1161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  <p:sp>
        <p:nvSpPr>
          <p:cNvPr id="1116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庞门正道标题体" panose="02010600030101010101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318000" y="2971800"/>
            <a:ext cx="3556000" cy="2301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庞门正道标题体" panose="02010600030101010101" charset="-122"/>
                <a:sym typeface="庞门正道标题体" panose="02010600030101010101" charset="-122"/>
              </a:rPr>
              <a:t>感谢您下载包图网平台上提供的</a:t>
            </a:r>
            <a:r>
              <a:rPr kumimoji="0" lang="en-US" altLang="zh-CN" sz="3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庞门正道标题体" panose="02010600030101010101" charset="-122"/>
                <a:sym typeface="庞门正道标题体" panose="02010600030101010101" charset="-122"/>
              </a:rPr>
              <a:t>PPT</a:t>
            </a:r>
            <a:r>
              <a:rPr kumimoji="0" lang="zh-CN" altLang="en-US" sz="3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庞门正道标题体" panose="02010600030101010101" charset="-122"/>
                <a:sym typeface="庞门正道标题体" panose="02010600030101010101" charset="-122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3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庞门正道标题体" panose="02010600030101010101" charset="-122"/>
              <a:sym typeface="庞门正道标题体" panose="02010600030101010101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6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庞门正道标题体" panose="02010600030101010101" charset="-122"/>
                <a:sym typeface="庞门正道标题体" panose="02010600030101010101" charset="-122"/>
              </a:rPr>
              <a:t>ibaotu.com</a:t>
            </a:r>
            <a:endParaRPr kumimoji="0" lang="en-US" altLang="zh-CN" sz="6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庞门正道标题体" panose="02010600030101010101" charset="-122"/>
              <a:sym typeface="庞门正道标题体" panose="02010600030101010101" charset="-122"/>
            </a:endParaRPr>
          </a:p>
        </p:txBody>
      </p:sp>
      <p:sp>
        <p:nvSpPr>
          <p:cNvPr id="8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53D3B19-105A-4913-89D9-241CD19E79AA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9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10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eaLnBrk="1" hangingPunct="1">
              <a:buNone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58EC85-CE2D-4808-AD21-A34BF1244584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庞门正道标题体" panose="02010600030101010101" charset="-122"/>
                <a:ea typeface="宋体" panose="02010600030101010101" pitchFamily="2" charset="-122"/>
                <a:cs typeface="庞门正道标题体" panose="02010600030101010101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庞门正道标题体" panose="02010600030101010101" charset="-122"/>
              <a:ea typeface="宋体" panose="02010600030101010101" pitchFamily="2" charset="-122"/>
              <a:cs typeface="庞门正道标题体" panose="02010600030101010101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庞门正道标题体" panose="02010600030101010101" charset="-122"/>
              </a:rPr>
            </a:fld>
            <a:endParaRPr lang="zh-CN" altLang="en-US" dirty="0">
              <a:latin typeface="庞门正道标题体" panose="02010600030101010101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庞门正道标题体" panose="02010600030101010101" charset="-122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庞门正道标题体" panose="02010600030101010101" charset="-122"/>
          <a:ea typeface="庞门正道标题体" panose="02010600030101010101" charset="-122"/>
          <a:cs typeface="庞门正道标题体" panose="02010600030101010101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庞门正道标题体" panose="02010600030101010101" charset="-122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庞门正道标题体" panose="02010600030101010101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庞门正道标题体" panose="02010600030101010101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庞门正道标题体" panose="02010600030101010101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庞门正道标题体" panose="02010600030101010101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.xml"/><Relationship Id="rId3" Type="http://schemas.openxmlformats.org/officeDocument/2006/relationships/image" Target="../media/image2.png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0.emf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png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20"/>
          <p:cNvPicPr>
            <a:picLocks noChangeAspect="1"/>
          </p:cNvPicPr>
          <p:nvPr/>
        </p:nvPicPr>
        <p:blipFill>
          <a:blip r:embed="rId1"/>
          <a:srcRect b="13934"/>
          <a:stretch>
            <a:fillRect/>
          </a:stretch>
        </p:blipFill>
        <p:spPr>
          <a:xfrm>
            <a:off x="-317" y="-317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PA_文本框 5"/>
          <p:cNvSpPr txBox="1"/>
          <p:nvPr>
            <p:custDataLst>
              <p:tags r:id="rId2"/>
            </p:custDataLst>
          </p:nvPr>
        </p:nvSpPr>
        <p:spPr>
          <a:xfrm>
            <a:off x="1546543" y="2406968"/>
            <a:ext cx="9098280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sz="5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减振垫不同压缩量下性能对比</a:t>
            </a:r>
            <a:endParaRPr lang="zh-CN" sz="5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1512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0" y="100965"/>
            <a:ext cx="1756410" cy="1358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等腰三角形 6"/>
          <p:cNvSpPr/>
          <p:nvPr/>
        </p:nvSpPr>
        <p:spPr>
          <a:xfrm rot="10800000">
            <a:off x="9437688" y="0"/>
            <a:ext cx="2754313" cy="7334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PA_文本框 5"/>
          <p:cNvSpPr txBox="1"/>
          <p:nvPr>
            <p:custDataLst>
              <p:tags r:id="rId4"/>
            </p:custDataLst>
          </p:nvPr>
        </p:nvSpPr>
        <p:spPr>
          <a:xfrm>
            <a:off x="7329488" y="3975418"/>
            <a:ext cx="149860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algn="l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2000" dirty="0">
                <a:solidFill>
                  <a:schemeClr val="tx1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2022.06.27</a:t>
            </a:r>
            <a:endParaRPr lang="en-US" sz="2000" dirty="0">
              <a:solidFill>
                <a:schemeClr val="tx1"/>
              </a:solidFill>
              <a:highlight>
                <a:srgbClr val="FFFF00"/>
              </a:highligh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964930" y="6489700"/>
            <a:ext cx="31959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深圳市三思减振技术有限公司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635" y="0"/>
            <a:ext cx="4020820" cy="6858000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92200" y="2727960"/>
            <a:ext cx="183705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r>
              <a:rPr lang="en-US" altLang="zh-CN"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en-US" sz="5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80280" y="1854200"/>
            <a:ext cx="4015105" cy="34150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en-US" altLang="zh-CN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 </a:t>
            </a: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基本信息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571500" indent="-57150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en-US" altLang="zh-CN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 </a:t>
            </a: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检测结果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571500" indent="-571500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en-US" altLang="zh-CN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 </a:t>
            </a:r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检测结论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571500" indent="-571500">
              <a:lnSpc>
                <a:spcPct val="150000"/>
              </a:lnSpc>
              <a:buFont typeface="Wingdings" panose="05000000000000000000" charset="0"/>
              <a:buChar char="u"/>
            </a:pPr>
            <a:endParaRPr lang="en-US" altLang="zh-CN" sz="3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矩形 3"/>
          <p:cNvSpPr/>
          <p:nvPr/>
        </p:nvSpPr>
        <p:spPr>
          <a:xfrm>
            <a:off x="201930" y="236220"/>
            <a:ext cx="11449685" cy="643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1. 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基本信息</a:t>
            </a:r>
            <a:endParaRPr lang="zh-CN" altLang="en-US" sz="3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212725"/>
            <a:ext cx="201613" cy="68738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471295" y="1045845"/>
          <a:ext cx="9364345" cy="30130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2550"/>
                <a:gridCol w="8011795"/>
              </a:tblGrid>
              <a:tr h="36195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客户</a:t>
                      </a:r>
                      <a:endParaRPr lang="zh-CN" altLang="en-US" sz="1400" b="1" dirty="0">
                        <a:solidFill>
                          <a:srgbClr val="262626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HD</a:t>
                      </a:r>
                      <a:endParaRPr lang="en-US" altLang="zh-CN" sz="1400" dirty="0">
                        <a:solidFill>
                          <a:srgbClr val="262626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3606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检测对象</a:t>
                      </a:r>
                      <a:endParaRPr lang="zh-CN" altLang="en-US" sz="1400" b="1" dirty="0">
                        <a:solidFill>
                          <a:srgbClr val="262626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rgbClr val="262626"/>
                          </a:solidFill>
                          <a:highlight>
                            <a:srgbClr val="FFFF00"/>
                          </a:highlight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三思测试车间</a:t>
                      </a:r>
                      <a:endParaRPr lang="zh-CN" altLang="en-US" sz="1400" dirty="0">
                        <a:solidFill>
                          <a:srgbClr val="262626"/>
                        </a:solidFill>
                        <a:highlight>
                          <a:srgbClr val="FFFF00"/>
                        </a:highlight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3638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检测时间</a:t>
                      </a:r>
                      <a:endParaRPr lang="zh-CN" altLang="en-US" sz="1400" b="1" dirty="0">
                        <a:solidFill>
                          <a:srgbClr val="262626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dirty="0">
                          <a:solidFill>
                            <a:srgbClr val="262626"/>
                          </a:solidFill>
                          <a:highlight>
                            <a:srgbClr val="FFFF00"/>
                          </a:highlight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2022.06.27</a:t>
                      </a:r>
                      <a:endParaRPr lang="en-US" altLang="zh-CN" sz="1400" dirty="0">
                        <a:solidFill>
                          <a:srgbClr val="262626"/>
                        </a:solidFill>
                        <a:highlight>
                          <a:srgbClr val="FFFF00"/>
                        </a:highlight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5194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检测设备</a:t>
                      </a:r>
                      <a:endParaRPr lang="zh-CN" altLang="en-US" sz="1400" b="1" dirty="0">
                        <a:solidFill>
                          <a:srgbClr val="262626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  <a:sym typeface="庞门正道标题体" panose="02010600030101010101" charset="-122"/>
                        </a:rPr>
                        <a:t>Brüel &amp; Kjær/3050-A-040</a:t>
                      </a:r>
                      <a:endParaRPr lang="en-US" altLang="zh-CN" sz="1400" dirty="0">
                        <a:solidFill>
                          <a:srgbClr val="262626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  <a:sym typeface="庞门正道标题体" panose="02010600030101010101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3517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检测项目</a:t>
                      </a:r>
                      <a:endParaRPr lang="zh-CN" altLang="en-US" sz="14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>
                          <a:solidFill>
                            <a:srgbClr val="262626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减</a:t>
                      </a:r>
                      <a:r>
                        <a:rPr lang="zh-CN" altLang="en-US" sz="14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振垫减振效果</a:t>
                      </a:r>
                      <a:endParaRPr lang="en-US" altLang="zh-CN" sz="14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3517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规</a:t>
                      </a:r>
                      <a:r>
                        <a:rPr lang="en-US" altLang="zh-CN" sz="14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  </a:t>
                      </a:r>
                      <a:r>
                        <a:rPr lang="zh-CN" altLang="en-US" sz="14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格</a:t>
                      </a:r>
                      <a:endParaRPr lang="zh-CN" altLang="en-US" sz="14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THD-D11-43L*36W*50H</a:t>
                      </a:r>
                      <a:endParaRPr lang="en-US" altLang="zh-CN" sz="14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3517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测点数量</a:t>
                      </a:r>
                      <a:endParaRPr lang="zh-CN" altLang="en-US" sz="14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XYZ</a:t>
                      </a:r>
                      <a:r>
                        <a:rPr lang="zh-CN" altLang="en-US" sz="14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三个方向减振效果对</a:t>
                      </a:r>
                      <a:r>
                        <a:rPr lang="zh-CN" altLang="en-US" sz="14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比</a:t>
                      </a:r>
                      <a:endParaRPr lang="zh-CN" altLang="en-US" sz="14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  <a:tr h="3517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测点序号</a:t>
                      </a:r>
                      <a:endParaRPr lang="zh-CN" altLang="en-US" sz="14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A </a:t>
                      </a:r>
                      <a:r>
                        <a:rPr lang="zh-CN" altLang="en-US" sz="1400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</a:t>
                      </a:r>
                      <a:r>
                        <a:rPr lang="en-US" altLang="zh-CN" sz="1400" dirty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</a:t>
                      </a:r>
                      <a:r>
                        <a:rPr lang="en-US" altLang="zh-CN" sz="14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</a:t>
                      </a:r>
                      <a:r>
                        <a:rPr lang="zh-CN" altLang="en-US" sz="14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见下图</a:t>
                      </a:r>
                      <a:r>
                        <a:rPr lang="en-US" altLang="zh-CN" sz="14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2)</a:t>
                      </a:r>
                      <a:endParaRPr lang="en-US" altLang="zh-CN" sz="14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solidFill>
                      <a:srgbClr val="EFFAFB"/>
                    </a:solidFill>
                  </a:tcPr>
                </a:tc>
              </a:tr>
            </a:tbl>
          </a:graphicData>
        </a:graphic>
      </p:graphicFrame>
      <p:grpSp>
        <p:nvGrpSpPr>
          <p:cNvPr id="28" name="组合 27"/>
          <p:cNvGrpSpPr/>
          <p:nvPr/>
        </p:nvGrpSpPr>
        <p:grpSpPr>
          <a:xfrm>
            <a:off x="2743200" y="4488180"/>
            <a:ext cx="7232015" cy="2201396"/>
            <a:chOff x="4421" y="6943"/>
            <a:chExt cx="11389" cy="3467"/>
          </a:xfrm>
        </p:grpSpPr>
        <p:grpSp>
          <p:nvGrpSpPr>
            <p:cNvPr id="19" name="组合 18"/>
            <p:cNvGrpSpPr/>
            <p:nvPr/>
          </p:nvGrpSpPr>
          <p:grpSpPr>
            <a:xfrm>
              <a:off x="4421" y="6943"/>
              <a:ext cx="3842" cy="3467"/>
              <a:chOff x="7857" y="3929"/>
              <a:chExt cx="5116" cy="4531"/>
            </a:xfrm>
          </p:grpSpPr>
          <p:sp>
            <p:nvSpPr>
              <p:cNvPr id="5" name="文本框 4"/>
              <p:cNvSpPr txBox="1"/>
              <p:nvPr/>
            </p:nvSpPr>
            <p:spPr>
              <a:xfrm>
                <a:off x="9111" y="7829"/>
                <a:ext cx="2864" cy="631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>
                  <a:buNone/>
                </a:pPr>
                <a:r>
                  <a:rPr lang="zh-CN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庞门正道标题体" panose="02010600030101010101" charset="-122"/>
                  </a:rPr>
                  <a:t>图</a:t>
                </a:r>
                <a:r>
                  <a:rPr lang="en-US" altLang="zh-CN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庞门正道标题体" panose="02010600030101010101" charset="-122"/>
                  </a:rPr>
                  <a:t>1 </a:t>
                </a:r>
                <a:r>
                  <a:rPr lang="zh-CN" sz="1400" dirty="0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庞门正道标题体" panose="02010600030101010101" charset="-122"/>
                  </a:rPr>
                  <a:t>检测设备</a:t>
                </a:r>
                <a:endParaRPr lang="zh-CN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庞门正道标题体" panose="02010600030101010101" charset="-122"/>
                </a:endParaRPr>
              </a:p>
            </p:txBody>
          </p:sp>
          <p:pic>
            <p:nvPicPr>
              <p:cNvPr id="6" name="图片 5" descr="31c2f155958b96ecb09b03a27d2338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rot="16200000">
                <a:off x="8497" y="3289"/>
                <a:ext cx="3836" cy="5116"/>
              </a:xfrm>
              <a:prstGeom prst="rect">
                <a:avLst/>
              </a:prstGeom>
            </p:spPr>
          </p:pic>
        </p:grpSp>
        <p:sp>
          <p:nvSpPr>
            <p:cNvPr id="26" name="文本框 25"/>
            <p:cNvSpPr txBox="1"/>
            <p:nvPr/>
          </p:nvSpPr>
          <p:spPr>
            <a:xfrm>
              <a:off x="13875" y="9927"/>
              <a:ext cx="1935" cy="483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ctr">
                <a:buNone/>
              </a:pPr>
              <a:r>
                <a:rPr lang="zh-CN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庞门正道标题体" panose="02010600030101010101" charset="-122"/>
                </a:rPr>
                <a:t>图</a:t>
              </a:r>
              <a:r>
                <a:rPr lang="en-US" altLang="zh-CN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庞门正道标题体" panose="02010600030101010101" charset="-122"/>
                </a:rPr>
                <a:t>2 </a:t>
              </a:r>
              <a:r>
                <a:rPr lang="zh-CN" sz="14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庞门正道标题体" panose="02010600030101010101" charset="-122"/>
                </a:rPr>
                <a:t>检测现场</a:t>
              </a:r>
              <a:endParaRPr lang="en-US" altLang="zh-CN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9090" y="4192270"/>
            <a:ext cx="2876550" cy="2057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矩形 3"/>
          <p:cNvSpPr/>
          <p:nvPr/>
        </p:nvSpPr>
        <p:spPr>
          <a:xfrm>
            <a:off x="201930" y="236220"/>
            <a:ext cx="11449685" cy="643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2. 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检测条件及记录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数据</a:t>
            </a:r>
            <a:endParaRPr lang="zh-CN" altLang="en-US" sz="3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2725"/>
            <a:ext cx="201613" cy="68738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graphicFrame>
        <p:nvGraphicFramePr>
          <p:cNvPr id="9" name="表格 8"/>
          <p:cNvGraphicFramePr/>
          <p:nvPr>
            <p:custDataLst>
              <p:tags r:id="rId1"/>
            </p:custDataLst>
          </p:nvPr>
        </p:nvGraphicFramePr>
        <p:xfrm>
          <a:off x="307975" y="963930"/>
          <a:ext cx="11197590" cy="5576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0300"/>
                <a:gridCol w="3763645"/>
                <a:gridCol w="3763645"/>
              </a:tblGrid>
              <a:tr h="255905">
                <a:tc gridSpan="3"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测试条件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负载：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减振垫跨距：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未压缩之前高度：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90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68KG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440*440(mm)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50.8mm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90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第一次测试时间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第二次测试时间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第三次测试时间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27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2022.6.22.17时40分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2022.6.24.20时19分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2022.6.27.9时40分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90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第一次测试文件名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第二次测试文件名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第三次测试文件名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90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THD1Z/X/Y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THD3Z/X/Y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1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THD4Z/X/Y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27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第一次测试压缩量变化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第二次测试压缩量变化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第三次测试压缩量变化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2730"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905"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第二次测试移开负载回弹尺寸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100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第三次测试移开负载回弹尺寸</a:t>
                      </a: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2600"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altLang="en-US" sz="11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" name="图片 10"/>
          <p:cNvPicPr/>
          <p:nvPr/>
        </p:nvPicPr>
        <p:blipFill>
          <a:blip r:embed="rId2"/>
          <a:stretch>
            <a:fillRect/>
          </a:stretch>
        </p:blipFill>
        <p:spPr>
          <a:xfrm>
            <a:off x="835025" y="3196590"/>
            <a:ext cx="2660650" cy="11982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1"/>
          <p:cNvPicPr/>
          <p:nvPr/>
        </p:nvPicPr>
        <p:blipFill>
          <a:blip r:embed="rId3"/>
          <a:stretch>
            <a:fillRect/>
          </a:stretch>
        </p:blipFill>
        <p:spPr>
          <a:xfrm>
            <a:off x="4671060" y="3118485"/>
            <a:ext cx="2711450" cy="12680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图片 12"/>
          <p:cNvPicPr/>
          <p:nvPr/>
        </p:nvPicPr>
        <p:blipFill>
          <a:blip r:embed="rId4"/>
          <a:stretch>
            <a:fillRect/>
          </a:stretch>
        </p:blipFill>
        <p:spPr>
          <a:xfrm>
            <a:off x="8449945" y="3161665"/>
            <a:ext cx="2569210" cy="12674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/>
          <p:nvPr/>
        </p:nvPicPr>
        <p:blipFill>
          <a:blip r:embed="rId5"/>
          <a:stretch>
            <a:fillRect/>
          </a:stretch>
        </p:blipFill>
        <p:spPr>
          <a:xfrm>
            <a:off x="4671060" y="5164455"/>
            <a:ext cx="2712085" cy="1187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图片 15"/>
          <p:cNvPicPr/>
          <p:nvPr/>
        </p:nvPicPr>
        <p:blipFill>
          <a:blip r:embed="rId6"/>
          <a:stretch>
            <a:fillRect/>
          </a:stretch>
        </p:blipFill>
        <p:spPr>
          <a:xfrm>
            <a:off x="8450580" y="5031105"/>
            <a:ext cx="2576830" cy="1320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矩形 3"/>
          <p:cNvSpPr/>
          <p:nvPr/>
        </p:nvSpPr>
        <p:spPr>
          <a:xfrm>
            <a:off x="201930" y="236220"/>
            <a:ext cx="11449685" cy="643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3. Z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向传递率对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比结果</a:t>
            </a:r>
            <a:endParaRPr lang="zh-CN" altLang="en-US" sz="3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2725"/>
            <a:ext cx="201613" cy="68738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07720" y="916940"/>
            <a:ext cx="10575925" cy="50234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矩形 3"/>
          <p:cNvSpPr/>
          <p:nvPr/>
        </p:nvSpPr>
        <p:spPr>
          <a:xfrm>
            <a:off x="201930" y="236220"/>
            <a:ext cx="11449685" cy="643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4. X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向传递率对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比结果</a:t>
            </a:r>
            <a:endParaRPr lang="zh-CN" altLang="en-US" sz="3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2725"/>
            <a:ext cx="201613" cy="68738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720" y="916940"/>
            <a:ext cx="10575925" cy="50234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矩形 3"/>
          <p:cNvSpPr/>
          <p:nvPr/>
        </p:nvSpPr>
        <p:spPr>
          <a:xfrm>
            <a:off x="201930" y="236220"/>
            <a:ext cx="11449685" cy="643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5. Y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向传递率对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比结果</a:t>
            </a:r>
            <a:endParaRPr lang="zh-CN" altLang="en-US" sz="3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2725"/>
            <a:ext cx="201613" cy="68738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720" y="916940"/>
            <a:ext cx="10575925" cy="50234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矩形 3"/>
          <p:cNvSpPr/>
          <p:nvPr/>
        </p:nvSpPr>
        <p:spPr>
          <a:xfrm>
            <a:off x="201930" y="236220"/>
            <a:ext cx="11449685" cy="643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lIns="91431" tIns="45716" rIns="91431" bIns="45716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6. </a:t>
            </a:r>
            <a:r>
              <a:rPr lang="zh-CN" altLang="en-US" sz="3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检测结论</a:t>
            </a:r>
            <a:endParaRPr lang="zh-CN" altLang="en-US" sz="3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2725"/>
            <a:ext cx="201613" cy="68738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3605" y="880110"/>
            <a:ext cx="10618470" cy="4199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zh-CN" sz="18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结论：</a:t>
            </a:r>
            <a:endParaRPr lang="zh-CN" sz="18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      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1. 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经检测，五天时间内，最大压缩量在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5.5mm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      2. 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经检测，在撤去负载后半小时测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得回弹率在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98%     </a:t>
            </a: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     3.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经检测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XYZ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三个方向在加载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5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天时间里，三个时间点分别测得的传递率变化可以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忽略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     4.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将要出货的所有产品加载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2.7T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左右（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158PCS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），压缩到了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45mm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（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6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月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24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日</a:t>
            </a:r>
            <a:r>
              <a:rPr lang="en-US" altLang="zh-CN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19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时开始一直承载到现在），如下</a:t>
            </a:r>
            <a:r>
              <a: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庞门正道标题体" panose="02010600030101010101" charset="-122"/>
              </a:rPr>
              <a:t>图</a:t>
            </a: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庞门正道标题体" panose="0201060003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35000" y="3589020"/>
            <a:ext cx="3552825" cy="2667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8795" y="3589020"/>
            <a:ext cx="3533775" cy="26676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3540" y="3589020"/>
            <a:ext cx="3343275" cy="266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图片 21"/>
          <p:cNvPicPr>
            <a:picLocks noChangeAspect="1"/>
          </p:cNvPicPr>
          <p:nvPr/>
        </p:nvPicPr>
        <p:blipFill>
          <a:blip r:embed="rId1"/>
          <a:srcRect b="13934"/>
          <a:stretch>
            <a:fillRect/>
          </a:stretch>
        </p:blipFill>
        <p:spPr>
          <a:xfrm>
            <a:off x="4763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PA_文本框 5"/>
          <p:cNvSpPr txBox="1"/>
          <p:nvPr>
            <p:custDataLst>
              <p:tags r:id="rId2"/>
            </p:custDataLst>
          </p:nvPr>
        </p:nvSpPr>
        <p:spPr>
          <a:xfrm>
            <a:off x="3349625" y="4753928"/>
            <a:ext cx="5305425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庞门正道标题体" panose="02010600030101010101" charset="-122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400" dirty="0">
                <a:solidFill>
                  <a:srgbClr val="2B76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庞门正道标题体" panose="02010600030101010101" charset="-122"/>
              </a:rPr>
              <a:t>谢谢</a:t>
            </a:r>
            <a:r>
              <a:rPr lang="zh-CN" altLang="en-US" sz="4400" b="1" dirty="0">
                <a:solidFill>
                  <a:srgbClr val="2B76BC"/>
                </a:solidFill>
                <a:ea typeface="宋体" panose="02010600030101010101" pitchFamily="2" charset="-122"/>
                <a:sym typeface="庞门正道标题体" panose="02010600030101010101" charset="-122"/>
              </a:rPr>
              <a:t> </a:t>
            </a:r>
            <a:r>
              <a:rPr lang="en-US" altLang="zh-CN" sz="4400" dirty="0">
                <a:solidFill>
                  <a:srgbClr val="2B76B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庞门正道标题体" panose="02010600030101010101" charset="-122"/>
              </a:rPr>
              <a:t>THANKS</a:t>
            </a:r>
            <a:endParaRPr lang="en-US" altLang="zh-CN" sz="4400" dirty="0">
              <a:solidFill>
                <a:srgbClr val="2B76B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庞门正道标题体" panose="02010600030101010101" charset="-122"/>
            </a:endParaRPr>
          </a:p>
        </p:txBody>
      </p:sp>
      <p:sp>
        <p:nvSpPr>
          <p:cNvPr id="11" name="PA_文本框 66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078038" y="3765550"/>
            <a:ext cx="7642225" cy="7064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深圳市三思减振技术有限公司</a:t>
            </a:r>
            <a:endParaRPr kumimoji="0" lang="zh-CN" altLang="en-US" sz="1800" b="1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  <a:cs typeface="庞门正道标题体" panose="02010600030101010101" charset="-122"/>
              <a:sym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1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庞门正道标题体" panose="02010600030101010101" charset="-122"/>
              <a:sym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1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庞门正道标题体" panose="02010600030101010101" charset="-122"/>
              <a:sym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Shenzhen THANS Vibration lsolation Technology Co.,Ltd</a:t>
            </a:r>
            <a:endParaRPr kumimoji="0" lang="en-US" altLang="zh-CN" sz="1800" b="1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41663" y="3270250"/>
            <a:ext cx="5910263" cy="46038"/>
          </a:xfrm>
          <a:prstGeom prst="rect">
            <a:avLst/>
          </a:prstGeom>
          <a:solidFill>
            <a:srgbClr val="2B7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2B76BC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  <a:sym typeface="庞门正道标题体" panose="02010600030101010101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3133725" y="4613275"/>
            <a:ext cx="5908675" cy="0"/>
          </a:xfrm>
          <a:prstGeom prst="line">
            <a:avLst/>
          </a:prstGeom>
          <a:ln w="28575">
            <a:solidFill>
              <a:srgbClr val="2B76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0599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5300" y="950913"/>
            <a:ext cx="2921000" cy="2259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7938" y="20638"/>
            <a:ext cx="4872038" cy="7556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官方网址：</a:t>
            </a:r>
            <a:r>
              <a:rPr kumimoji="0" lang="en-US" altLang="zh-CN" sz="18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www.thans-cn.com</a:t>
            </a:r>
            <a:endParaRPr kumimoji="0" lang="en-US" altLang="zh-CN" sz="1800" b="1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全球服务热线：</a:t>
            </a:r>
            <a:r>
              <a:rPr kumimoji="0" lang="en-US" altLang="zh-CN" sz="18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+86 755-27396595</a:t>
            </a:r>
            <a:endParaRPr kumimoji="0" lang="en-US" altLang="zh-CN" sz="1800" b="1" i="0" u="none" strike="noStrike" kern="1200" cap="none" spc="0" normalizeH="0" baseline="0" noProof="1">
              <a:ln>
                <a:noFill/>
              </a:ln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/>
    </mc:Choice>
    <mc:Fallback>
      <p:transition spd="slow"/>
    </mc:Fallback>
  </mc:AlternateContent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3.0.1"/>
</p:tagLst>
</file>

<file path=ppt/tags/tag3.xml><?xml version="1.0" encoding="utf-8"?>
<p:tagLst xmlns:p="http://schemas.openxmlformats.org/presentationml/2006/main">
  <p:tag name="KSO_WM_UNIT_TABLE_BEAUTIFY" val="smartTable{0b46caef-7b5c-496e-a507-228d72b27384}"/>
  <p:tag name="TABLE_ENDDRAG_ORIGIN_RECT" val="737*225"/>
  <p:tag name="TABLE_ENDDRAG_RECT" val="40*81*737*225"/>
</p:tagLst>
</file>

<file path=ppt/tags/tag4.xml><?xml version="1.0" encoding="utf-8"?>
<p:tagLst xmlns:p="http://schemas.openxmlformats.org/presentationml/2006/main">
  <p:tag name="KSO_WM_UNIT_TABLE_BEAUTIFY" val="smartTable{25e353a1-4170-44cf-a086-0843f3ff5574}"/>
  <p:tag name="TABLE_ENDDRAG_ORIGIN_RECT" val="881*439"/>
  <p:tag name="TABLE_ENDDRAG_RECT" val="24*75*881*439"/>
</p:tagLst>
</file>

<file path=ppt/tags/tag5.xml><?xml version="1.0" encoding="utf-8"?>
<p:tagLst xmlns:p="http://schemas.openxmlformats.org/presentationml/2006/main">
  <p:tag name="KSO_WM_UNIT_PLACING_PICTURE_USER_VIEWPORT" val="{&quot;height&quot;:7911,&quot;width&quot;:16655}"/>
</p:tagLst>
</file>

<file path=ppt/tags/tag6.xml><?xml version="1.0" encoding="utf-8"?>
<p:tagLst xmlns:p="http://schemas.openxmlformats.org/presentationml/2006/main">
  <p:tag name="KSO_WM_UNIT_PLACING_PICTURE_USER_VIEWPORT" val="{&quot;height&quot;:4200,&quot;width&quot;:5595}"/>
</p:tagLst>
</file>

<file path=ppt/tags/tag7.xml><?xml version="1.0" encoding="utf-8"?>
<p:tagLst xmlns:p="http://schemas.openxmlformats.org/presentationml/2006/main">
  <p:tag name="PA" val="v3.0.1"/>
</p:tagLst>
</file>

<file path=ppt/tags/tag8.xml><?xml version="1.0" encoding="utf-8"?>
<p:tagLst xmlns:p="http://schemas.openxmlformats.org/presentationml/2006/main">
  <p:tag name="PA" val="v3.0.1"/>
</p:tagLst>
</file>

<file path=ppt/tags/tag9.xml><?xml version="1.0" encoding="utf-8"?>
<p:tagLst xmlns:p="http://schemas.openxmlformats.org/presentationml/2006/main">
  <p:tag name="COMMONDATA" val="eyJoZGlkIjoiNjEwNmI2ZjQyMTU0ZDBlNTBhYTYxZjAzYzljM2FmM2UifQ=="/>
  <p:tag name="KSO_WPP_MARK_KEY" val="2ee84524-6371-4bd7-97b8-56e0af09be1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0cej2s01">
      <a:majorFont>
        <a:latin typeface="PangMenZhengDao"/>
        <a:ea typeface="PangMenZhengDao"/>
        <a:cs typeface=""/>
      </a:majorFont>
      <a:minorFont>
        <a:latin typeface="PangMenZhengDao"/>
        <a:ea typeface="PangMenZhengDao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778</Words>
  <Application>WPS 演示</Application>
  <PresentationFormat>Widescreen</PresentationFormat>
  <Paragraphs>134</Paragraphs>
  <Slides>9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宋体</vt:lpstr>
      <vt:lpstr>Wingdings</vt:lpstr>
      <vt:lpstr>庞门正道标题体</vt:lpstr>
      <vt:lpstr>微软雅黑</vt:lpstr>
      <vt:lpstr>等线</vt:lpstr>
      <vt:lpstr>Wingdings</vt:lpstr>
      <vt:lpstr>Calibri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WPS_1631590942</cp:lastModifiedBy>
  <cp:revision>453</cp:revision>
  <dcterms:created xsi:type="dcterms:W3CDTF">2018-07-31T01:28:00Z</dcterms:created>
  <dcterms:modified xsi:type="dcterms:W3CDTF">2022-07-06T06:29:02Z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2052-11.1.0.11830</vt:lpwstr>
  </property>
  <property fmtid="{D5CDD505-2E9C-101B-9397-08002B2CF9AE}" pid="3" name="ICV">
    <vt:lpwstr>85469888E3144174B49E9DC93CDAE133</vt:lpwstr>
  </property>
</Properties>
</file>